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6" r:id="rId1"/>
  </p:sldMasterIdLst>
  <p:notesMasterIdLst>
    <p:notesMasterId r:id="rId8"/>
  </p:notesMasterIdLst>
  <p:sldIdLst>
    <p:sldId id="256" r:id="rId2"/>
    <p:sldId id="258" r:id="rId3"/>
    <p:sldId id="260" r:id="rId4"/>
    <p:sldId id="265" r:id="rId5"/>
    <p:sldId id="262" r:id="rId6"/>
    <p:sldId id="259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1E2"/>
    <a:srgbClr val="3AD901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3.jpeg>
</file>

<file path=ppt/media/image14.pn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g>
</file>

<file path=ppt/media/image21.png>
</file>

<file path=ppt/media/image22.jpg>
</file>

<file path=ppt/media/image23.jpeg>
</file>

<file path=ppt/media/image3.png>
</file>

<file path=ppt/media/image32.png>
</file>

<file path=ppt/media/image3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026CF-1A9C-4E20-B502-048AFA381B0B}" type="datetimeFigureOut">
              <a:rPr lang="fr-FR" smtClean="0"/>
              <a:t>01/08/2016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9848A-F290-4305-B15B-7EF3943A45B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0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900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F9848A-F290-4305-B15B-7EF3943A45B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759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FCF9-F5CF-420E-A1B0-A266EB4B2B52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16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FE64-35EA-4F72-807E-F86F6383E6C8}" type="datetime1">
              <a:rPr lang="fr-FR" smtClean="0"/>
              <a:t>01/08/2016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63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00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C9174-678B-48F8-99B9-EA995D500594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1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412C-CC0D-48E1-AA4F-F20F1F0F6E25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212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EF1F1-39F2-42CC-80FE-4D36B5D0C7B8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8175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D15B5-2403-4FFB-AB3A-E8B96FFA05F8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787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3D480-F89C-4346-B929-953AD00A36E8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162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BAD47-5D23-4352-B1C1-8518CF44848B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1915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DA32C-D6F8-4A4B-9A75-D1A4496E42F3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52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8D8C-8022-43EC-BB7F-63C33D354456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698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031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41B-F3FE-46AD-882D-3906B5174D3D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700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0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43AF3-8B36-4453-948F-C784BEFDA95D}" type="datetime1">
              <a:rPr lang="fr-FR" smtClean="0"/>
              <a:t>01/08/2016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9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055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0E710-CB27-4ADF-8AE1-D1310A4CFEBA}" type="datetime1">
              <a:rPr lang="fr-FR" smtClean="0"/>
              <a:t>01/08/2016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0699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98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2868-D666-424E-AD98-AE135322B773}" type="datetime1">
              <a:rPr lang="fr-FR" smtClean="0"/>
              <a:t>01/08/2016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85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220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3D22-7799-4C8B-91D8-FC31AA31134B}" type="datetime1">
              <a:rPr lang="fr-FR" smtClean="0"/>
              <a:t>01/08/2016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863" y="5883274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18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B33F-62F4-41A6-9B0E-418BFAF638AC}" type="datetime1">
              <a:rPr lang="fr-FR" smtClean="0"/>
              <a:t>01/08/2016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0698" y="5883275"/>
            <a:ext cx="551167" cy="365125"/>
          </a:xfrm>
        </p:spPr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7201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1A410-4A85-4527-9CF0-18D576B1FBDE}" type="datetime1">
              <a:rPr lang="fr-FR" smtClean="0"/>
              <a:t>01/08/2016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44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64DD931-131E-41D2-98E2-63FFE7FF55C0}" type="datetime1">
              <a:rPr lang="fr-FR" smtClean="0"/>
              <a:t>01/08/2016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67074D-F178-46A4-959E-CC32C16F3B5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jpg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hyperlink" Target="mailto:contact.ams@ressorts.n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3.png"/><Relationship Id="rId5" Type="http://schemas.openxmlformats.org/officeDocument/2006/relationships/image" Target="../media/image6.png"/><Relationship Id="rId4" Type="http://schemas.openxmlformats.org/officeDocument/2006/relationships/hyperlink" Target="mailto:vgentot@rvf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47" y="1564391"/>
            <a:ext cx="7418361" cy="6857999"/>
          </a:xfrm>
          <a:prstGeom prst="rect">
            <a:avLst/>
          </a:prstGeom>
        </p:spPr>
      </p:pic>
      <p:pic>
        <p:nvPicPr>
          <p:cNvPr id="35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7" t="78965" r="7287" b="5870"/>
          <a:stretch/>
        </p:blipFill>
        <p:spPr bwMode="auto">
          <a:xfrm>
            <a:off x="6402791" y="785689"/>
            <a:ext cx="1466549" cy="1095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070673" y="2334321"/>
            <a:ext cx="4526842" cy="1071834"/>
          </a:xfrm>
        </p:spPr>
        <p:txBody>
          <a:bodyPr>
            <a:norm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DMI Group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07936" y="3407894"/>
            <a:ext cx="3242415" cy="1388534"/>
          </a:xfrm>
        </p:spPr>
        <p:txBody>
          <a:bodyPr/>
          <a:lstStyle/>
          <a:p>
            <a:pPr algn="ctr"/>
            <a:r>
              <a:rPr lang="fr-FR" dirty="0" err="1"/>
              <a:t>Spring</a:t>
            </a:r>
            <a:r>
              <a:rPr lang="fr-FR" dirty="0"/>
              <a:t> &amp; </a:t>
            </a:r>
            <a:r>
              <a:rPr lang="fr-FR" dirty="0" err="1"/>
              <a:t>Industrial</a:t>
            </a:r>
            <a:r>
              <a:rPr lang="fr-FR" dirty="0"/>
              <a:t> Container Manufacturer</a:t>
            </a:r>
          </a:p>
        </p:txBody>
      </p:sp>
      <p:cxnSp>
        <p:nvCxnSpPr>
          <p:cNvPr id="5" name="Connecteur droit avec flèche 4"/>
          <p:cNvCxnSpPr>
            <a:endCxn id="44" idx="2"/>
          </p:cNvCxnSpPr>
          <p:nvPr/>
        </p:nvCxnSpPr>
        <p:spPr>
          <a:xfrm flipV="1">
            <a:off x="9141577" y="2317357"/>
            <a:ext cx="112663" cy="187807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12" idx="2"/>
          </p:cNvCxnSpPr>
          <p:nvPr/>
        </p:nvCxnSpPr>
        <p:spPr>
          <a:xfrm flipH="1" flipV="1">
            <a:off x="7114682" y="2317357"/>
            <a:ext cx="1848343" cy="2296976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endCxn id="45" idx="2"/>
          </p:cNvCxnSpPr>
          <p:nvPr/>
        </p:nvCxnSpPr>
        <p:spPr>
          <a:xfrm flipV="1">
            <a:off x="9568266" y="2305837"/>
            <a:ext cx="1825532" cy="237522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3"/>
          <p:cNvSpPr txBox="1"/>
          <p:nvPr/>
        </p:nvSpPr>
        <p:spPr>
          <a:xfrm>
            <a:off x="8060813" y="5422503"/>
            <a:ext cx="4075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3 plants in </a:t>
            </a:r>
            <a:r>
              <a:rPr lang="fr-FR" sz="3200" dirty="0" err="1">
                <a:solidFill>
                  <a:schemeClr val="bg1"/>
                </a:solidFill>
              </a:rPr>
              <a:t>northern</a:t>
            </a:r>
            <a:r>
              <a:rPr lang="fr-FR" sz="3200" dirty="0">
                <a:solidFill>
                  <a:schemeClr val="bg1"/>
                </a:solidFill>
              </a:rPr>
              <a:t> France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22960" y="5903893"/>
            <a:ext cx="2108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800" b="1" dirty="0">
                <a:solidFill>
                  <a:schemeClr val="accent6"/>
                </a:solidFill>
              </a:rPr>
              <a:t>Springs</a:t>
            </a:r>
          </a:p>
          <a:p>
            <a:pPr algn="ctr"/>
            <a:r>
              <a:rPr lang="fr-FR" sz="2800" b="1" dirty="0" err="1">
                <a:solidFill>
                  <a:schemeClr val="accent6"/>
                </a:solidFill>
              </a:rPr>
              <a:t>Department</a:t>
            </a:r>
            <a:endParaRPr lang="fr-FR" sz="2800" dirty="0"/>
          </a:p>
        </p:txBody>
      </p:sp>
      <p:sp>
        <p:nvSpPr>
          <p:cNvPr id="42" name="Ellipse 41"/>
          <p:cNvSpPr/>
          <p:nvPr/>
        </p:nvSpPr>
        <p:spPr>
          <a:xfrm>
            <a:off x="8545615" y="3872184"/>
            <a:ext cx="1243913" cy="1194488"/>
          </a:xfrm>
          <a:prstGeom prst="ellipse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6360731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565" y="267791"/>
            <a:ext cx="771759" cy="53569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222" y="785689"/>
            <a:ext cx="1490053" cy="1112769"/>
          </a:xfrm>
          <a:prstGeom prst="rect">
            <a:avLst/>
          </a:prstGeom>
        </p:spPr>
      </p:pic>
      <p:sp>
        <p:nvSpPr>
          <p:cNvPr id="44" name="Rectangle à coins arrondis 43"/>
          <p:cNvSpPr/>
          <p:nvPr/>
        </p:nvSpPr>
        <p:spPr>
          <a:xfrm>
            <a:off x="8500289" y="25402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/>
          <p:cNvSpPr txBox="1"/>
          <p:nvPr/>
        </p:nvSpPr>
        <p:spPr>
          <a:xfrm>
            <a:off x="6371222" y="1898458"/>
            <a:ext cx="1490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Nibas</a:t>
            </a:r>
            <a:r>
              <a:rPr lang="fr-FR" dirty="0"/>
              <a:t>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80</a:t>
            </a:r>
            <a:r>
              <a:rPr lang="fr-FR" dirty="0"/>
              <a:t>)</a:t>
            </a: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36" y="258097"/>
            <a:ext cx="1483351" cy="530246"/>
          </a:xfrm>
          <a:prstGeom prst="round2SameRect">
            <a:avLst>
              <a:gd name="adj1" fmla="val 43163"/>
              <a:gd name="adj2" fmla="val 0"/>
            </a:avLst>
          </a:prstGeom>
        </p:spPr>
      </p:pic>
      <p:pic>
        <p:nvPicPr>
          <p:cNvPr id="18" name="Picture 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53" t="45097" r="8131" b="40153"/>
          <a:stretch/>
        </p:blipFill>
        <p:spPr bwMode="auto">
          <a:xfrm>
            <a:off x="8515537" y="792415"/>
            <a:ext cx="1484508" cy="1103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" name="Rectangle à coins arrondis 44"/>
          <p:cNvSpPr/>
          <p:nvPr/>
        </p:nvSpPr>
        <p:spPr>
          <a:xfrm>
            <a:off x="10639847" y="242505"/>
            <a:ext cx="1507901" cy="20633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8478175" y="1886587"/>
            <a:ext cx="155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Wattrelos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59</a:t>
            </a:r>
            <a:r>
              <a:rPr lang="fr-FR" dirty="0"/>
              <a:t>)</a:t>
            </a:r>
          </a:p>
        </p:txBody>
      </p:sp>
      <p:grpSp>
        <p:nvGrpSpPr>
          <p:cNvPr id="43" name="Groupe 42"/>
          <p:cNvGrpSpPr/>
          <p:nvPr/>
        </p:nvGrpSpPr>
        <p:grpSpPr>
          <a:xfrm>
            <a:off x="10649150" y="788895"/>
            <a:ext cx="1494536" cy="1096882"/>
            <a:chOff x="7112358" y="831228"/>
            <a:chExt cx="4442592" cy="2536556"/>
          </a:xfrm>
        </p:grpSpPr>
        <p:pic>
          <p:nvPicPr>
            <p:cNvPr id="56" name="Image 55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545725"/>
              <a:ext cx="1019174" cy="4190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" name="Image 56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297"/>
            <a:stretch>
              <a:fillRect/>
            </a:stretch>
          </p:blipFill>
          <p:spPr bwMode="auto">
            <a:xfrm>
              <a:off x="9400031" y="2558156"/>
              <a:ext cx="895349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" name="Image 57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13" b="7100"/>
            <a:stretch>
              <a:fillRect/>
            </a:stretch>
          </p:blipFill>
          <p:spPr bwMode="auto">
            <a:xfrm>
              <a:off x="10326226" y="2564775"/>
              <a:ext cx="1228724" cy="800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Image 58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12358" y="2545725"/>
              <a:ext cx="1190625" cy="81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Image 59"/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0504" y="2977258"/>
              <a:ext cx="904876" cy="3905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Image 60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487" y="2964826"/>
              <a:ext cx="1019174" cy="4000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Image 61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94" b="18832"/>
            <a:stretch>
              <a:fillRect/>
            </a:stretch>
          </p:blipFill>
          <p:spPr bwMode="auto">
            <a:xfrm>
              <a:off x="7113276" y="831228"/>
              <a:ext cx="4419600" cy="1695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7" name="ZoneTexte 46"/>
          <p:cNvSpPr txBox="1"/>
          <p:nvPr/>
        </p:nvSpPr>
        <p:spPr>
          <a:xfrm>
            <a:off x="10566609" y="1886587"/>
            <a:ext cx="16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 Quentin (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r>
              <a:rPr lang="fr-FR" dirty="0"/>
              <a:t>)</a:t>
            </a: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96" y="4943260"/>
            <a:ext cx="595564" cy="1861397"/>
          </a:xfrm>
          <a:prstGeom prst="rect">
            <a:avLst/>
          </a:prstGeom>
        </p:spPr>
      </p:pic>
      <p:pic>
        <p:nvPicPr>
          <p:cNvPr id="1026" name="Picture 2" descr="http://eurobenne.fr/LOGO.JPG"/>
          <p:cNvPicPr>
            <a:picLocks noChangeAspect="1" noChangeArrowheads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6" t="8208" r="8419" b="4332"/>
          <a:stretch/>
        </p:blipFill>
        <p:spPr bwMode="auto">
          <a:xfrm>
            <a:off x="11126159" y="253453"/>
            <a:ext cx="533400" cy="52449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09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 rot="1187062">
            <a:off x="7933591" y="1371156"/>
            <a:ext cx="3556181" cy="618913"/>
          </a:xfrm>
        </p:spPr>
        <p:txBody>
          <a:bodyPr/>
          <a:lstStyle/>
          <a:p>
            <a:r>
              <a:rPr lang="fr-FR" b="1" dirty="0">
                <a:solidFill>
                  <a:schemeClr val="accent6"/>
                </a:solidFill>
              </a:rPr>
              <a:t>DMI Group at </a:t>
            </a:r>
            <a:r>
              <a:rPr lang="fr-FR" b="1" dirty="0" err="1">
                <a:solidFill>
                  <a:schemeClr val="accent6"/>
                </a:solidFill>
              </a:rPr>
              <a:t>glance</a:t>
            </a:r>
            <a:endParaRPr lang="fr-FR" b="1" dirty="0">
              <a:solidFill>
                <a:schemeClr val="accent6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00763" y="2361218"/>
            <a:ext cx="2333757" cy="2401985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Turnover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 12 000 000 €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Total  </a:t>
            </a:r>
            <a:r>
              <a:rPr lang="fr-FR" dirty="0" err="1"/>
              <a:t>Employees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104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FR" dirty="0"/>
              <a:t>Springs </a:t>
            </a:r>
            <a:r>
              <a:rPr lang="fr-FR" dirty="0" err="1"/>
              <a:t>Department</a:t>
            </a:r>
            <a:endParaRPr lang="fr-F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70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247584" y="669603"/>
            <a:ext cx="4789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solidFill>
                  <a:schemeClr val="accent6">
                    <a:lumMod val="75000"/>
                  </a:schemeClr>
                </a:solidFill>
              </a:rPr>
              <a:t>Springs </a:t>
            </a:r>
            <a:r>
              <a:rPr lang="fr-FR" sz="2800" b="1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247584" y="1584613"/>
            <a:ext cx="4852086" cy="3399279"/>
          </a:xfrm>
          <a:prstGeom prst="rect">
            <a:avLst/>
          </a:prstGeom>
          <a:solidFill>
            <a:srgbClr val="008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riangle rectangle 21"/>
          <p:cNvSpPr/>
          <p:nvPr/>
        </p:nvSpPr>
        <p:spPr>
          <a:xfrm rot="10800000" flipH="1">
            <a:off x="3247584" y="4983891"/>
            <a:ext cx="4852086" cy="980303"/>
          </a:xfrm>
          <a:prstGeom prst="rtTriangl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Connecteur droit 30"/>
          <p:cNvCxnSpPr/>
          <p:nvPr/>
        </p:nvCxnSpPr>
        <p:spPr>
          <a:xfrm>
            <a:off x="8099670" y="4983891"/>
            <a:ext cx="2634851" cy="980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47583" y="3413413"/>
            <a:ext cx="4852087" cy="157047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4" name="Connecteur droit 23"/>
          <p:cNvCxnSpPr/>
          <p:nvPr/>
        </p:nvCxnSpPr>
        <p:spPr>
          <a:xfrm>
            <a:off x="8099670" y="669603"/>
            <a:ext cx="0" cy="4314289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3180423" y="4983892"/>
            <a:ext cx="4919248" cy="980303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ylindre 33"/>
          <p:cNvSpPr/>
          <p:nvPr/>
        </p:nvSpPr>
        <p:spPr>
          <a:xfrm>
            <a:off x="7473595" y="1584613"/>
            <a:ext cx="626076" cy="3605225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Cylindre 34"/>
          <p:cNvSpPr/>
          <p:nvPr/>
        </p:nvSpPr>
        <p:spPr>
          <a:xfrm>
            <a:off x="6785043" y="3413412"/>
            <a:ext cx="626076" cy="1875279"/>
          </a:xfrm>
          <a:prstGeom prst="ca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rganigramme : Données 39"/>
          <p:cNvSpPr/>
          <p:nvPr/>
        </p:nvSpPr>
        <p:spPr>
          <a:xfrm rot="5400000">
            <a:off x="7517234" y="2406411"/>
            <a:ext cx="4100818" cy="2333755"/>
          </a:xfrm>
          <a:prstGeom prst="flowChartInputOutpu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3247583" y="1584613"/>
            <a:ext cx="42260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AMS</a:t>
            </a:r>
          </a:p>
          <a:p>
            <a:pPr algn="r"/>
            <a:r>
              <a:rPr lang="fr-FR" dirty="0"/>
              <a:t>Turnover : 6M€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TS 16949 &amp; ISO 9001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3247583" y="3413412"/>
            <a:ext cx="35374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b="1" dirty="0"/>
              <a:t>RVF</a:t>
            </a:r>
          </a:p>
          <a:p>
            <a:pPr algn="r"/>
            <a:r>
              <a:rPr lang="fr-FR" dirty="0"/>
              <a:t>Turnover : 6M€ / </a:t>
            </a:r>
            <a:r>
              <a:rPr lang="fr-FR" dirty="0" err="1"/>
              <a:t>annum</a:t>
            </a:r>
            <a:endParaRPr lang="fr-FR" dirty="0"/>
          </a:p>
          <a:p>
            <a:pPr algn="r"/>
            <a:r>
              <a:rPr lang="fr-FR" dirty="0" err="1"/>
              <a:t>Employees</a:t>
            </a:r>
            <a:r>
              <a:rPr lang="fr-FR" dirty="0"/>
              <a:t> : 35</a:t>
            </a:r>
          </a:p>
          <a:p>
            <a:pPr algn="r"/>
            <a:r>
              <a:rPr lang="fr-FR" dirty="0"/>
              <a:t>Certification : ISO 9001</a:t>
            </a:r>
          </a:p>
          <a:p>
            <a:pPr algn="r"/>
            <a:endParaRPr lang="fr-FR" dirty="0"/>
          </a:p>
        </p:txBody>
      </p:sp>
      <p:sp>
        <p:nvSpPr>
          <p:cNvPr id="3" name="Accolade ouvrante 2"/>
          <p:cNvSpPr/>
          <p:nvPr/>
        </p:nvSpPr>
        <p:spPr>
          <a:xfrm>
            <a:off x="2148840" y="1584613"/>
            <a:ext cx="797649" cy="4379582"/>
          </a:xfrm>
          <a:prstGeom prst="leftBrace">
            <a:avLst>
              <a:gd name="adj1" fmla="val 3794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 rot="16200000">
            <a:off x="1082182" y="3543571"/>
            <a:ext cx="1671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 2 Plants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Market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 Segment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987420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 err="1"/>
              <a:t>Faurecia</a:t>
            </a:r>
            <a:endParaRPr lang="fr-FR" dirty="0"/>
          </a:p>
          <a:p>
            <a:r>
              <a:rPr lang="fr-FR" dirty="0"/>
              <a:t>Valeo</a:t>
            </a:r>
          </a:p>
          <a:p>
            <a:r>
              <a:rPr lang="fr-FR" dirty="0"/>
              <a:t>Coutier</a:t>
            </a:r>
          </a:p>
        </p:txBody>
      </p:sp>
      <p:sp>
        <p:nvSpPr>
          <p:cNvPr id="20" name="Bouée 19"/>
          <p:cNvSpPr/>
          <p:nvPr/>
        </p:nvSpPr>
        <p:spPr>
          <a:xfrm>
            <a:off x="1987421" y="2566108"/>
            <a:ext cx="2382419" cy="2382419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1" name="Bouée 20"/>
          <p:cNvSpPr/>
          <p:nvPr/>
        </p:nvSpPr>
        <p:spPr>
          <a:xfrm>
            <a:off x="5069630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2" name="Bouée 21"/>
          <p:cNvSpPr/>
          <p:nvPr/>
        </p:nvSpPr>
        <p:spPr>
          <a:xfrm>
            <a:off x="8151841" y="2566107"/>
            <a:ext cx="2382420" cy="2382420"/>
          </a:xfrm>
          <a:prstGeom prst="donut">
            <a:avLst>
              <a:gd name="adj" fmla="val 12871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4" name="Secteurs 23"/>
          <p:cNvSpPr/>
          <p:nvPr/>
        </p:nvSpPr>
        <p:spPr>
          <a:xfrm>
            <a:off x="1987421" y="2566107"/>
            <a:ext cx="2397967" cy="2382420"/>
          </a:xfrm>
          <a:prstGeom prst="pie">
            <a:avLst>
              <a:gd name="adj1" fmla="val 5427000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llipse 24"/>
          <p:cNvSpPr/>
          <p:nvPr/>
        </p:nvSpPr>
        <p:spPr>
          <a:xfrm>
            <a:off x="2291688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2481943" y="3341817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50%</a:t>
            </a:r>
          </a:p>
        </p:txBody>
      </p:sp>
      <p:sp>
        <p:nvSpPr>
          <p:cNvPr id="27" name="Secteurs 26"/>
          <p:cNvSpPr/>
          <p:nvPr/>
        </p:nvSpPr>
        <p:spPr>
          <a:xfrm>
            <a:off x="5069630" y="2566107"/>
            <a:ext cx="2397967" cy="2382420"/>
          </a:xfrm>
          <a:prstGeom prst="pie">
            <a:avLst>
              <a:gd name="adj1" fmla="val 19555409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5373897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/>
          <p:cNvSpPr txBox="1"/>
          <p:nvPr/>
        </p:nvSpPr>
        <p:spPr>
          <a:xfrm>
            <a:off x="5564152" y="3341816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</a:p>
        </p:txBody>
      </p:sp>
      <p:sp>
        <p:nvSpPr>
          <p:cNvPr id="30" name="Secteurs 29"/>
          <p:cNvSpPr/>
          <p:nvPr/>
        </p:nvSpPr>
        <p:spPr>
          <a:xfrm>
            <a:off x="8151839" y="2566107"/>
            <a:ext cx="2397967" cy="2382420"/>
          </a:xfrm>
          <a:prstGeom prst="pie">
            <a:avLst>
              <a:gd name="adj1" fmla="val 2359775"/>
              <a:gd name="adj2" fmla="val 16200000"/>
            </a:avLst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31" name="Ellipse 30"/>
          <p:cNvSpPr/>
          <p:nvPr/>
        </p:nvSpPr>
        <p:spPr>
          <a:xfrm>
            <a:off x="8456109" y="2870375"/>
            <a:ext cx="1773883" cy="1773883"/>
          </a:xfrm>
          <a:prstGeom prst="ellipse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ZoneTexte 33"/>
          <p:cNvSpPr txBox="1"/>
          <p:nvPr/>
        </p:nvSpPr>
        <p:spPr>
          <a:xfrm>
            <a:off x="8646361" y="3341815"/>
            <a:ext cx="1408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Arial" panose="020B0604020202020204" pitchFamily="34" charset="0"/>
                <a:cs typeface="Arial" panose="020B0604020202020204" pitchFamily="34" charset="0"/>
              </a:rPr>
              <a:t>35%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902381" y="1937266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Automotive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4976323" y="1752599"/>
            <a:ext cx="2552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Electrical</a:t>
            </a:r>
            <a:endParaRPr lang="fr-FR" sz="2400" dirty="0"/>
          </a:p>
          <a:p>
            <a:pPr algn="ctr"/>
            <a:r>
              <a:rPr lang="fr-FR" sz="2400" dirty="0"/>
              <a:t>Equipment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8074574" y="1949458"/>
            <a:ext cx="255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/>
              <a:t>Other</a:t>
            </a:r>
            <a:endParaRPr lang="fr-FR" sz="2400" dirty="0"/>
          </a:p>
        </p:txBody>
      </p:sp>
      <p:sp>
        <p:nvSpPr>
          <p:cNvPr id="38" name="Espace réservé du contenu 2"/>
          <p:cNvSpPr>
            <a:spLocks noGrp="1"/>
          </p:cNvSpPr>
          <p:nvPr>
            <p:ph sz="half" idx="1"/>
          </p:nvPr>
        </p:nvSpPr>
        <p:spPr>
          <a:xfrm>
            <a:off x="5077403" y="5115700"/>
            <a:ext cx="2382419" cy="1632077"/>
          </a:xfrm>
        </p:spPr>
        <p:txBody>
          <a:bodyPr>
            <a:normAutofit/>
          </a:bodyPr>
          <a:lstStyle/>
          <a:p>
            <a:r>
              <a:rPr lang="fr-FR" dirty="0"/>
              <a:t>Schneider</a:t>
            </a:r>
          </a:p>
          <a:p>
            <a:r>
              <a:rPr lang="fr-FR" dirty="0"/>
              <a:t>ABB</a:t>
            </a:r>
          </a:p>
        </p:txBody>
      </p:sp>
      <p:sp>
        <p:nvSpPr>
          <p:cNvPr id="39" name="Accolade fermante 38"/>
          <p:cNvSpPr/>
          <p:nvPr/>
        </p:nvSpPr>
        <p:spPr>
          <a:xfrm>
            <a:off x="10627070" y="1752599"/>
            <a:ext cx="606988" cy="3240475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Accolade fermante 39"/>
          <p:cNvSpPr/>
          <p:nvPr/>
        </p:nvSpPr>
        <p:spPr>
          <a:xfrm>
            <a:off x="10627070" y="5115701"/>
            <a:ext cx="606988" cy="1589216"/>
          </a:xfrm>
          <a:prstGeom prst="rightBrac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/>
          <p:cNvSpPr txBox="1"/>
          <p:nvPr/>
        </p:nvSpPr>
        <p:spPr>
          <a:xfrm>
            <a:off x="11326867" y="2302547"/>
            <a:ext cx="35456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B</a:t>
            </a:r>
          </a:p>
          <a:p>
            <a:pPr algn="ctr"/>
            <a:r>
              <a:rPr lang="fr-FR" sz="2000" dirty="0"/>
              <a:t>U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r>
              <a:rPr lang="fr-FR" sz="2000" dirty="0"/>
              <a:t>S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L</a:t>
            </a:r>
          </a:p>
          <a:p>
            <a:pPr algn="ctr"/>
            <a:r>
              <a:rPr lang="fr-FR" sz="2000" dirty="0"/>
              <a:t>I</a:t>
            </a:r>
          </a:p>
          <a:p>
            <a:pPr algn="ctr"/>
            <a:r>
              <a:rPr lang="fr-FR" sz="2000" dirty="0"/>
              <a:t>N</a:t>
            </a:r>
          </a:p>
          <a:p>
            <a:pPr algn="ctr"/>
            <a:r>
              <a:rPr lang="fr-FR" sz="2000" dirty="0"/>
              <a:t>E</a:t>
            </a:r>
          </a:p>
        </p:txBody>
      </p:sp>
      <p:sp>
        <p:nvSpPr>
          <p:cNvPr id="32" name="Espace réservé du contenu 2"/>
          <p:cNvSpPr>
            <a:spLocks noGrp="1"/>
          </p:cNvSpPr>
          <p:nvPr>
            <p:ph sz="half" idx="1"/>
          </p:nvPr>
        </p:nvSpPr>
        <p:spPr>
          <a:xfrm>
            <a:off x="8151839" y="5115698"/>
            <a:ext cx="2382419" cy="1632077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Home </a:t>
            </a:r>
            <a:r>
              <a:rPr lang="fr-FR" dirty="0" err="1"/>
              <a:t>appliances</a:t>
            </a:r>
            <a:endParaRPr lang="fr-FR" dirty="0"/>
          </a:p>
          <a:p>
            <a:r>
              <a:rPr lang="fr-FR" dirty="0"/>
              <a:t>Textile</a:t>
            </a:r>
          </a:p>
          <a:p>
            <a:r>
              <a:rPr lang="fr-FR" dirty="0"/>
              <a:t>Construction &amp; Public </a:t>
            </a:r>
          </a:p>
          <a:p>
            <a:r>
              <a:rPr lang="fr-FR" dirty="0" err="1"/>
              <a:t>Fittings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72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/>
          <a:lstStyle/>
          <a:p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Key application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fields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070" y="1790301"/>
            <a:ext cx="2045411" cy="1642090"/>
          </a:xfrm>
          <a:prstGeom prst="ellipse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4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2092754"/>
            <a:ext cx="2471188" cy="1913777"/>
          </a:xfrm>
          <a:prstGeom prst="ellipse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" t="1294" r="5576" b="1"/>
          <a:stretch/>
        </p:blipFill>
        <p:spPr>
          <a:xfrm>
            <a:off x="1411297" y="2645207"/>
            <a:ext cx="1739900" cy="2421890"/>
          </a:xfrm>
          <a:prstGeom prst="ellipse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464" y="1790301"/>
            <a:ext cx="1425666" cy="1907245"/>
          </a:xfrm>
          <a:prstGeom prst="ellipse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537" y="4235131"/>
            <a:ext cx="2471188" cy="1663933"/>
          </a:xfrm>
          <a:prstGeom prst="ellipse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450" y="3291668"/>
            <a:ext cx="1717855" cy="171450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324" y="5112184"/>
            <a:ext cx="2306408" cy="1529917"/>
          </a:xfrm>
          <a:prstGeom prst="ellipse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3276" y="5114768"/>
            <a:ext cx="2291000" cy="1527333"/>
          </a:xfrm>
          <a:prstGeom prst="ellipse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0114309" y="1384559"/>
            <a:ext cx="1608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Car key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8641911" y="2730671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Steering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6560175" y="1383267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Gear</a:t>
            </a:r>
            <a:r>
              <a:rPr lang="fr-FR" dirty="0"/>
              <a:t> shift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7365558" y="4420766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Brake</a:t>
            </a:r>
            <a:r>
              <a:rPr lang="fr-FR" dirty="0"/>
              <a:t> </a:t>
            </a:r>
          </a:p>
          <a:p>
            <a:pPr algn="ctr"/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10114309" y="4444070"/>
            <a:ext cx="1608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3551636" y="1723422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Fittings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3551636" y="6127664"/>
            <a:ext cx="1976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Iron</a:t>
            </a:r>
            <a:r>
              <a:rPr lang="fr-FR" dirty="0"/>
              <a:t> </a:t>
            </a:r>
            <a:r>
              <a:rPr lang="fr-FR" dirty="0" err="1"/>
              <a:t>button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1292752" y="2275875"/>
            <a:ext cx="197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Door</a:t>
            </a:r>
            <a:r>
              <a:rPr lang="fr-FR" dirty="0"/>
              <a:t> </a:t>
            </a:r>
            <a:r>
              <a:rPr lang="fr-FR" dirty="0" err="1"/>
              <a:t>handle</a:t>
            </a:r>
            <a:r>
              <a:rPr lang="fr-FR" dirty="0"/>
              <a:t> </a:t>
            </a:r>
            <a:r>
              <a:rPr lang="fr-FR" dirty="0" err="1"/>
              <a:t>springs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6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6016502"/>
            <a:ext cx="12118374" cy="710684"/>
          </a:xfrm>
        </p:spPr>
        <p:txBody>
          <a:bodyPr>
            <a:normAutofit/>
          </a:bodyPr>
          <a:lstStyle/>
          <a:p>
            <a:r>
              <a:rPr lang="fr-FR" sz="4000" b="1" dirty="0">
                <a:solidFill>
                  <a:schemeClr val="accent6">
                    <a:lumMod val="75000"/>
                  </a:schemeClr>
                </a:solidFill>
              </a:rPr>
              <a:t>Product Line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0" y="3635354"/>
            <a:ext cx="768952" cy="15206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361" y="4004994"/>
            <a:ext cx="312387" cy="78135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303" y="4004994"/>
            <a:ext cx="448781" cy="72588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8293" y="3907015"/>
            <a:ext cx="895559" cy="124897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225" y="3944762"/>
            <a:ext cx="1328525" cy="1248970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244" y="3962128"/>
            <a:ext cx="1527018" cy="119675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/>
          <a:srcRect l="11140" t="17516" r="9263" b="8527"/>
          <a:stretch/>
        </p:blipFill>
        <p:spPr>
          <a:xfrm>
            <a:off x="4019207" y="4150827"/>
            <a:ext cx="849086" cy="70912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/>
          <a:srcRect l="5356" t="8294" r="5565" b="6125"/>
          <a:stretch/>
        </p:blipFill>
        <p:spPr>
          <a:xfrm>
            <a:off x="10368215" y="4004290"/>
            <a:ext cx="1625371" cy="1184987"/>
          </a:xfrm>
          <a:prstGeom prst="rect">
            <a:avLst/>
          </a:prstGeom>
        </p:spPr>
      </p:pic>
      <p:sp>
        <p:nvSpPr>
          <p:cNvPr id="14" name="Ellipse 13"/>
          <p:cNvSpPr/>
          <p:nvPr/>
        </p:nvSpPr>
        <p:spPr>
          <a:xfrm>
            <a:off x="1277908" y="3416215"/>
            <a:ext cx="2578313" cy="190344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3958473" y="3453984"/>
            <a:ext cx="2115371" cy="200768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176096" y="3506386"/>
            <a:ext cx="1884784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/>
          <p:cNvSpPr/>
          <p:nvPr/>
        </p:nvSpPr>
        <p:spPr>
          <a:xfrm>
            <a:off x="8163132" y="3453984"/>
            <a:ext cx="1903445" cy="212572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>
          <a:xfrm>
            <a:off x="10168829" y="3415124"/>
            <a:ext cx="1949546" cy="2308246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/>
          <p:cNvSpPr txBox="1"/>
          <p:nvPr/>
        </p:nvSpPr>
        <p:spPr>
          <a:xfrm>
            <a:off x="8343442" y="2807653"/>
            <a:ext cx="1558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Flat lead Springs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4134542" y="2951126"/>
            <a:ext cx="189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Torsion Springs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6348327" y="2778874"/>
            <a:ext cx="154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Tension Springs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22407" y="2778875"/>
            <a:ext cx="2089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Compression Springs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0136243" y="2917373"/>
            <a:ext cx="2089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 err="1"/>
              <a:t>Formed</a:t>
            </a:r>
            <a:r>
              <a:rPr lang="fr-FR" b="1" dirty="0"/>
              <a:t> </a:t>
            </a:r>
            <a:r>
              <a:rPr lang="fr-FR" b="1" dirty="0" err="1"/>
              <a:t>wire</a:t>
            </a:r>
            <a:endParaRPr lang="fr-FR" b="1" dirty="0"/>
          </a:p>
        </p:txBody>
      </p:sp>
      <p:sp>
        <p:nvSpPr>
          <p:cNvPr id="26" name="Ellipse 25"/>
          <p:cNvSpPr/>
          <p:nvPr/>
        </p:nvSpPr>
        <p:spPr>
          <a:xfrm>
            <a:off x="6757488" y="1389998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32"/>
          <p:cNvCxnSpPr/>
          <p:nvPr/>
        </p:nvCxnSpPr>
        <p:spPr>
          <a:xfrm>
            <a:off x="6757487" y="1280151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llipse 33"/>
          <p:cNvSpPr/>
          <p:nvPr/>
        </p:nvSpPr>
        <p:spPr>
          <a:xfrm>
            <a:off x="2159407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5" name="Connecteur droit 34"/>
          <p:cNvCxnSpPr/>
          <p:nvPr/>
        </p:nvCxnSpPr>
        <p:spPr>
          <a:xfrm>
            <a:off x="2159407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8666778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7" name="Connecteur droit 36"/>
          <p:cNvCxnSpPr/>
          <p:nvPr/>
        </p:nvCxnSpPr>
        <p:spPr>
          <a:xfrm>
            <a:off x="8666778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Ellipse 39"/>
          <p:cNvSpPr/>
          <p:nvPr/>
        </p:nvSpPr>
        <p:spPr>
          <a:xfrm>
            <a:off x="10692576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Connecteur droit 40"/>
          <p:cNvCxnSpPr/>
          <p:nvPr/>
        </p:nvCxnSpPr>
        <p:spPr>
          <a:xfrm>
            <a:off x="10692576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Ellipse 41"/>
          <p:cNvSpPr/>
          <p:nvPr/>
        </p:nvSpPr>
        <p:spPr>
          <a:xfrm>
            <a:off x="4654614" y="1373486"/>
            <a:ext cx="857311" cy="79042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3" name="Connecteur droit 42"/>
          <p:cNvCxnSpPr/>
          <p:nvPr/>
        </p:nvCxnSpPr>
        <p:spPr>
          <a:xfrm>
            <a:off x="4654614" y="1283900"/>
            <a:ext cx="857311" cy="9703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ZoneTexte 43"/>
          <p:cNvSpPr txBox="1"/>
          <p:nvPr/>
        </p:nvSpPr>
        <p:spPr>
          <a:xfrm>
            <a:off x="1883422" y="465697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3,5 mm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4378629" y="460356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6,0 mm</a:t>
            </a:r>
          </a:p>
        </p:txBody>
      </p:sp>
      <p:sp>
        <p:nvSpPr>
          <p:cNvPr id="46" name="ZoneTexte 45"/>
          <p:cNvSpPr txBox="1"/>
          <p:nvPr/>
        </p:nvSpPr>
        <p:spPr>
          <a:xfrm>
            <a:off x="6481502" y="462449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0,25 to 6,0 mm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8018434" y="336731"/>
            <a:ext cx="2192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Width</a:t>
            </a:r>
            <a:r>
              <a:rPr lang="fr-FR" dirty="0"/>
              <a:t> 2 to 20 mm</a:t>
            </a:r>
          </a:p>
          <a:p>
            <a:pPr algn="ctr"/>
            <a:r>
              <a:rPr lang="fr-FR" dirty="0" err="1"/>
              <a:t>Thickness</a:t>
            </a:r>
            <a:r>
              <a:rPr lang="fr-FR" dirty="0"/>
              <a:t> 0,2 to 5 mm</a:t>
            </a:r>
          </a:p>
        </p:txBody>
      </p:sp>
      <p:sp>
        <p:nvSpPr>
          <p:cNvPr id="48" name="ZoneTexte 47"/>
          <p:cNvSpPr txBox="1"/>
          <p:nvPr/>
        </p:nvSpPr>
        <p:spPr>
          <a:xfrm>
            <a:off x="10438962" y="469578"/>
            <a:ext cx="1409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0,1 to 10,0 mm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29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à coins arrondis 33"/>
          <p:cNvSpPr/>
          <p:nvPr/>
        </p:nvSpPr>
        <p:spPr>
          <a:xfrm>
            <a:off x="1402250" y="787587"/>
            <a:ext cx="3549122" cy="25527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à coins arrondis 32"/>
          <p:cNvSpPr/>
          <p:nvPr/>
        </p:nvSpPr>
        <p:spPr>
          <a:xfrm>
            <a:off x="5362575" y="0"/>
            <a:ext cx="7908582" cy="68580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11408" y="-229864"/>
            <a:ext cx="4031305" cy="1760403"/>
          </a:xfrm>
        </p:spPr>
        <p:txBody>
          <a:bodyPr anchor="ctr"/>
          <a:lstStyle/>
          <a:p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Spring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Department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 at </a:t>
            </a:r>
            <a:r>
              <a:rPr lang="fr-FR" dirty="0" err="1">
                <a:solidFill>
                  <a:schemeClr val="accent6">
                    <a:lumMod val="75000"/>
                  </a:schemeClr>
                </a:solidFill>
              </a:rPr>
              <a:t>glance</a:t>
            </a:r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11408" y="650338"/>
            <a:ext cx="6240990" cy="2740116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3 000 000 </a:t>
            </a:r>
            <a:r>
              <a:rPr lang="fr-FR" dirty="0" err="1">
                <a:solidFill>
                  <a:schemeClr val="bg1"/>
                </a:solidFill>
              </a:rPr>
              <a:t>springs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manufactured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daily</a:t>
            </a:r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r>
              <a:rPr lang="fr-FR" dirty="0">
                <a:solidFill>
                  <a:schemeClr val="bg1"/>
                </a:solidFill>
              </a:rPr>
              <a:t>Over 100 </a:t>
            </a:r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machines</a:t>
            </a:r>
          </a:p>
          <a:p>
            <a:r>
              <a:rPr lang="fr-FR" dirty="0" err="1">
                <a:solidFill>
                  <a:schemeClr val="bg1"/>
                </a:solidFill>
              </a:rPr>
              <a:t>Numerical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controlling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Worldwide export</a:t>
            </a:r>
          </a:p>
          <a:p>
            <a:endParaRPr lang="fr-FR" dirty="0"/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0" y="3217040"/>
            <a:ext cx="6762750" cy="3314700"/>
          </a:xfrm>
          <a:prstGeom prst="rect">
            <a:avLst/>
          </a:prstGeom>
        </p:spPr>
      </p:pic>
      <p:sp>
        <p:nvSpPr>
          <p:cNvPr id="35" name="Rectangle à coins arrondis 34"/>
          <p:cNvSpPr/>
          <p:nvPr/>
        </p:nvSpPr>
        <p:spPr>
          <a:xfrm>
            <a:off x="1390256" y="3560907"/>
            <a:ext cx="3549122" cy="256616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space réservé du texte 3"/>
          <p:cNvSpPr txBox="1">
            <a:spLocks/>
          </p:cNvSpPr>
          <p:nvPr/>
        </p:nvSpPr>
        <p:spPr>
          <a:xfrm>
            <a:off x="1390257" y="4298272"/>
            <a:ext cx="3549121" cy="182880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RVF Ressorts</a:t>
            </a:r>
          </a:p>
          <a:p>
            <a:r>
              <a:rPr lang="fr-FR" dirty="0">
                <a:solidFill>
                  <a:schemeClr val="bg1"/>
                </a:solidFill>
              </a:rPr>
              <a:t>Phone : +33-3-20-70-08-47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4"/>
              </a:rPr>
              <a:t>contact@rvf.com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www.rvf.com</a:t>
            </a:r>
          </a:p>
        </p:txBody>
      </p:sp>
      <p:pic>
        <p:nvPicPr>
          <p:cNvPr id="37" name="Imag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50" y="3574373"/>
            <a:ext cx="3525134" cy="1312806"/>
          </a:xfrm>
          <a:prstGeom prst="round2SameRect">
            <a:avLst>
              <a:gd name="adj1" fmla="val 31512"/>
              <a:gd name="adj2" fmla="val 0"/>
            </a:avLst>
          </a:prstGeom>
          <a:ln>
            <a:noFill/>
          </a:ln>
        </p:spPr>
      </p:pic>
      <p:pic>
        <p:nvPicPr>
          <p:cNvPr id="38" name="Imag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84" y="824973"/>
            <a:ext cx="1771146" cy="1216186"/>
          </a:xfrm>
          <a:prstGeom prst="rect">
            <a:avLst/>
          </a:prstGeom>
        </p:spPr>
      </p:pic>
      <p:sp>
        <p:nvSpPr>
          <p:cNvPr id="40" name="Espace réservé du texte 3"/>
          <p:cNvSpPr txBox="1">
            <a:spLocks/>
          </p:cNvSpPr>
          <p:nvPr/>
        </p:nvSpPr>
        <p:spPr>
          <a:xfrm>
            <a:off x="1402250" y="1530539"/>
            <a:ext cx="3549121" cy="1809748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  <a:p>
            <a:r>
              <a:rPr lang="fr-FR" dirty="0">
                <a:solidFill>
                  <a:schemeClr val="bg1"/>
                </a:solidFill>
              </a:rPr>
              <a:t>Phone : +33-3-22-30-41-90</a:t>
            </a:r>
          </a:p>
          <a:p>
            <a:r>
              <a:rPr lang="fr-FR" dirty="0">
                <a:solidFill>
                  <a:schemeClr val="bg1"/>
                </a:solidFill>
              </a:rPr>
              <a:t>Mail : </a:t>
            </a:r>
            <a:r>
              <a:rPr lang="fr-FR" dirty="0">
                <a:solidFill>
                  <a:schemeClr val="accent6"/>
                </a:solidFill>
                <a:hlinkClick r:id="rId7"/>
              </a:rPr>
              <a:t>contact.ams@ressorts.net</a:t>
            </a:r>
            <a:endParaRPr lang="fr-FR" dirty="0">
              <a:solidFill>
                <a:schemeClr val="accent6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WebSite</a:t>
            </a:r>
            <a:r>
              <a:rPr lang="fr-FR" dirty="0">
                <a:solidFill>
                  <a:schemeClr val="bg1"/>
                </a:solidFill>
              </a:rPr>
              <a:t> : www.ams-ressorts.com</a:t>
            </a:r>
          </a:p>
        </p:txBody>
      </p:sp>
      <p:sp>
        <p:nvSpPr>
          <p:cNvPr id="41" name="ZoneTexte 40"/>
          <p:cNvSpPr txBox="1"/>
          <p:nvPr/>
        </p:nvSpPr>
        <p:spPr>
          <a:xfrm>
            <a:off x="781452" y="29816"/>
            <a:ext cx="478961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accent6"/>
                </a:solidFill>
              </a:rPr>
              <a:t>Contact :</a:t>
            </a:r>
          </a:p>
          <a:p>
            <a:pPr algn="ctr"/>
            <a:endParaRPr lang="fr-FR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074D-F178-46A4-959E-CC32C16F3B5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6275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ersonnalisé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AC08F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2996</TotalTime>
  <Words>228</Words>
  <Application>Microsoft Office PowerPoint</Application>
  <PresentationFormat>Grand écran</PresentationFormat>
  <Paragraphs>98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Parallaxe</vt:lpstr>
      <vt:lpstr>DMI Group</vt:lpstr>
      <vt:lpstr>DMI Group at glance</vt:lpstr>
      <vt:lpstr>Market Segment</vt:lpstr>
      <vt:lpstr>Key application fields</vt:lpstr>
      <vt:lpstr>Product Line</vt:lpstr>
      <vt:lpstr>Spring Department at glance: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Groupe Dmi</dc:title>
  <dc:creator>rate8</dc:creator>
  <cp:lastModifiedBy>JF</cp:lastModifiedBy>
  <cp:revision>74</cp:revision>
  <dcterms:created xsi:type="dcterms:W3CDTF">2016-07-06T09:53:50Z</dcterms:created>
  <dcterms:modified xsi:type="dcterms:W3CDTF">2016-08-01T13:37:39Z</dcterms:modified>
</cp:coreProperties>
</file>

<file path=docProps/thumbnail.jpeg>
</file>